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300" r:id="rId2"/>
    <p:sldId id="299" r:id="rId3"/>
    <p:sldId id="286" r:id="rId4"/>
    <p:sldId id="301" r:id="rId5"/>
    <p:sldId id="281" r:id="rId6"/>
    <p:sldId id="280" r:id="rId7"/>
    <p:sldId id="283" r:id="rId8"/>
    <p:sldId id="284" r:id="rId9"/>
    <p:sldId id="289" r:id="rId10"/>
    <p:sldId id="277" r:id="rId11"/>
    <p:sldId id="287" r:id="rId12"/>
    <p:sldId id="288" r:id="rId13"/>
    <p:sldId id="290" r:id="rId14"/>
    <p:sldId id="291" r:id="rId15"/>
    <p:sldId id="292" r:id="rId16"/>
    <p:sldId id="293" r:id="rId17"/>
    <p:sldId id="302" r:id="rId18"/>
    <p:sldId id="295" r:id="rId19"/>
    <p:sldId id="296" r:id="rId20"/>
    <p:sldId id="303" r:id="rId21"/>
    <p:sldId id="298" r:id="rId22"/>
    <p:sldId id="304" r:id="rId23"/>
    <p:sldId id="305" r:id="rId24"/>
    <p:sldId id="306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282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" id="{8B704EDA-9C8E-124B-9239-556FF789D87C}">
          <p14:sldIdLst>
            <p14:sldId id="300"/>
            <p14:sldId id="299"/>
          </p14:sldIdLst>
        </p14:section>
        <p14:section name="Intro" id="{3B02DA2C-2CBA-2B40-A279-2F06DFF82671}">
          <p14:sldIdLst>
            <p14:sldId id="286"/>
            <p14:sldId id="301"/>
          </p14:sldIdLst>
        </p14:section>
        <p14:section name="1" id="{E13751B2-63EA-C24F-90E4-111569A3106D}">
          <p14:sldIdLst>
            <p14:sldId id="281"/>
            <p14:sldId id="280"/>
            <p14:sldId id="283"/>
            <p14:sldId id="284"/>
            <p14:sldId id="289"/>
          </p14:sldIdLst>
        </p14:section>
        <p14:section name="2" id="{3CBFE56A-6BAC-DF43-A4D3-95BAAC3321E0}">
          <p14:sldIdLst>
            <p14:sldId id="277"/>
            <p14:sldId id="287"/>
            <p14:sldId id="288"/>
          </p14:sldIdLst>
        </p14:section>
        <p14:section name="3" id="{F60FB059-90CF-9C46-A9BD-50EED4662448}">
          <p14:sldIdLst>
            <p14:sldId id="290"/>
            <p14:sldId id="291"/>
            <p14:sldId id="292"/>
            <p14:sldId id="293"/>
          </p14:sldIdLst>
        </p14:section>
        <p14:section name="4" id="{92531D12-3965-CF41-8B57-3E7A23478838}">
          <p14:sldIdLst>
            <p14:sldId id="302"/>
            <p14:sldId id="295"/>
            <p14:sldId id="296"/>
          </p14:sldIdLst>
        </p14:section>
        <p14:section name="5" id="{A4073D48-6846-CA4B-AFA2-29CB107232D2}">
          <p14:sldIdLst>
            <p14:sldId id="303"/>
            <p14:sldId id="298"/>
            <p14:sldId id="304"/>
          </p14:sldIdLst>
        </p14:section>
        <p14:section name="6" id="{A618A2D5-4D2B-8F4E-89BE-7F6B51338185}">
          <p14:sldIdLst>
            <p14:sldId id="305"/>
            <p14:sldId id="306"/>
          </p14:sldIdLst>
        </p14:section>
        <p14:section name="7" id="{92C61844-BABD-FF45-ABAD-D22972753CDD}">
          <p14:sldIdLst>
            <p14:sldId id="307"/>
            <p14:sldId id="308"/>
          </p14:sldIdLst>
        </p14:section>
        <p14:section name="8" id="{6393EF02-E0F1-A84E-8AF8-34432A840E53}">
          <p14:sldIdLst>
            <p14:sldId id="309"/>
            <p14:sldId id="310"/>
          </p14:sldIdLst>
        </p14:section>
        <p14:section name="9" id="{21BF8E03-34CB-2341-89A6-D53A06441C95}">
          <p14:sldIdLst>
            <p14:sldId id="311"/>
            <p14:sldId id="312"/>
            <p14:sldId id="313"/>
          </p14:sldIdLst>
        </p14:section>
        <p14:section name="Übersicht" id="{8906A66F-9EE0-074D-ADA5-F90293FBB03A}">
          <p14:sldIdLst>
            <p14:sldId id="314"/>
          </p14:sldIdLst>
        </p14:section>
        <p14:section name="Schlussseite" id="{B12E80CF-FF5C-E048-B5D5-E0FF23A46A8A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7">
          <p15:clr>
            <a:srgbClr val="A4A3A4"/>
          </p15:clr>
        </p15:guide>
        <p15:guide id="2" orient="horz" pos="3385">
          <p15:clr>
            <a:srgbClr val="A4A3A4"/>
          </p15:clr>
        </p15:guide>
        <p15:guide id="3" orient="horz" pos="255">
          <p15:clr>
            <a:srgbClr val="A4A3A4"/>
          </p15:clr>
        </p15:guide>
        <p15:guide id="4" orient="horz" pos="2605">
          <p15:clr>
            <a:srgbClr val="A4A3A4"/>
          </p15:clr>
        </p15:guide>
        <p15:guide id="5" pos="2948">
          <p15:clr>
            <a:srgbClr val="A4A3A4"/>
          </p15:clr>
        </p15:guide>
        <p15:guide id="6" pos="5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3A8D4"/>
    <a:srgbClr val="03A8AF"/>
    <a:srgbClr val="444444"/>
    <a:srgbClr val="FFFFFF"/>
    <a:srgbClr val="1C1C1C"/>
    <a:srgbClr val="343434"/>
    <a:srgbClr val="FF0072"/>
    <a:srgbClr val="878787"/>
    <a:srgbClr val="333333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73" autoAdjust="0"/>
    <p:restoredTop sz="95470" autoAdjust="0"/>
  </p:normalViewPr>
  <p:slideViewPr>
    <p:cSldViewPr showGuides="1">
      <p:cViewPr varScale="1">
        <p:scale>
          <a:sx n="93" d="100"/>
          <a:sy n="93" d="100"/>
        </p:scale>
        <p:origin x="856" y="200"/>
      </p:cViewPr>
      <p:guideLst>
        <p:guide orient="horz" pos="1807"/>
        <p:guide orient="horz" pos="3385"/>
        <p:guide orient="horz" pos="255"/>
        <p:guide orient="horz" pos="2605"/>
        <p:guide pos="2948"/>
        <p:guide pos="55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088B0-E75A-4BCD-8F51-3DC309AE9909}" type="datetimeFigureOut">
              <a:rPr lang="en-US" smtClean="0"/>
              <a:t>11/4/17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B196F-5CBE-4D88-A0B9-99CAA04CF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81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"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-766800"/>
            <a:ext cx="9144000" cy="706397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35873"/>
            <a:ext cx="8219261" cy="3809999"/>
          </a:xfrm>
        </p:spPr>
        <p:txBody>
          <a:bodyPr anchor="t"/>
          <a:lstStyle>
            <a:lvl1pPr algn="l">
              <a:lnSpc>
                <a:spcPct val="90000"/>
              </a:lnSpc>
              <a:defRPr sz="5400">
                <a:solidFill>
                  <a:srgbClr val="1C1C1C"/>
                </a:solidFill>
                <a:latin typeface="Calibri"/>
                <a:cs typeface="Calibri"/>
              </a:defRPr>
            </a:lvl1pPr>
          </a:lstStyle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Creator: INNOQ | </a:t>
            </a:r>
            <a:r>
              <a:rPr lang="de-DE" dirty="0" smtClean="0">
                <a:solidFill>
                  <a:srgbClr val="6B6C6D"/>
                </a:solidFill>
              </a:rPr>
              <a:t>http://</a:t>
            </a:r>
            <a:r>
              <a:rPr lang="de-DE" dirty="0" err="1" smtClean="0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963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4"/>
          <p:cNvPicPr>
            <a:picLocks noChangeAspect="1"/>
          </p:cNvPicPr>
          <p:nvPr userDrawn="1"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-766800"/>
            <a:ext cx="9144000" cy="706397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67544" y="2600908"/>
            <a:ext cx="8208912" cy="1232683"/>
          </a:xfrm>
        </p:spPr>
        <p:txBody>
          <a:bodyPr anchor="t">
            <a:noAutofit/>
          </a:bodyPr>
          <a:lstStyle>
            <a:lvl1pPr algn="l">
              <a:defRPr sz="4000">
                <a:solidFill>
                  <a:srgbClr val="1C1C1C"/>
                </a:solidFill>
                <a:latin typeface="Calibri"/>
                <a:cs typeface="Calibri"/>
              </a:defRPr>
            </a:lvl1pPr>
          </a:lstStyle>
          <a:p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/>
          <a:p>
            <a:r>
              <a:rPr lang="en-US" dirty="0" smtClean="0"/>
              <a:t>Creator: INNOQ | </a:t>
            </a:r>
            <a:r>
              <a:rPr lang="de-DE" dirty="0" smtClean="0">
                <a:solidFill>
                  <a:srgbClr val="6B6C6D"/>
                </a:solidFill>
              </a:rPr>
              <a:t>http://</a:t>
            </a:r>
            <a:r>
              <a:rPr lang="de-DE" dirty="0" err="1" smtClean="0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552" y="368660"/>
            <a:ext cx="972108" cy="71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4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Creator: INNOQ | </a:t>
            </a:r>
            <a:r>
              <a:rPr lang="de-DE" dirty="0" smtClean="0">
                <a:solidFill>
                  <a:srgbClr val="6B6C6D"/>
                </a:solidFill>
              </a:rPr>
              <a:t>http://</a:t>
            </a:r>
            <a:r>
              <a:rPr lang="de-DE" dirty="0" err="1" smtClean="0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37" name="Inhaltsplatzhalter 2"/>
          <p:cNvSpPr>
            <a:spLocks noGrp="1"/>
          </p:cNvSpPr>
          <p:nvPr>
            <p:ph sz="quarter" idx="26" hasCustomPrompt="1"/>
          </p:nvPr>
        </p:nvSpPr>
        <p:spPr>
          <a:xfrm>
            <a:off x="467544" y="1514927"/>
            <a:ext cx="8208912" cy="4382776"/>
          </a:xfrm>
        </p:spPr>
        <p:txBody>
          <a:bodyPr anchor="t"/>
          <a:lstStyle>
            <a:lvl1pPr marL="0" indent="0">
              <a:buNone/>
              <a:defRPr sz="2400">
                <a:solidFill>
                  <a:srgbClr val="1C1C1C"/>
                </a:solidFill>
              </a:defRPr>
            </a:lvl1pPr>
            <a:lvl2pPr>
              <a:defRPr sz="2000">
                <a:solidFill>
                  <a:srgbClr val="1C1C1C"/>
                </a:solidFill>
              </a:defRPr>
            </a:lvl2pPr>
            <a:lvl3pPr>
              <a:defRPr sz="1800">
                <a:solidFill>
                  <a:srgbClr val="1C1C1C"/>
                </a:solidFill>
              </a:defRPr>
            </a:lvl3pPr>
          </a:lstStyle>
          <a:p>
            <a:pPr lvl="0"/>
            <a:r>
              <a:rPr lang="de-DE" dirty="0" smtClean="0"/>
              <a:t>Textmasterformat bearbeiten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552" y="368660"/>
            <a:ext cx="972108" cy="71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73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Creator: INNOQ | </a:t>
            </a:r>
            <a:r>
              <a:rPr lang="de-DE" dirty="0" smtClean="0">
                <a:solidFill>
                  <a:srgbClr val="6B6C6D"/>
                </a:solidFill>
              </a:rPr>
              <a:t>http://</a:t>
            </a:r>
            <a:r>
              <a:rPr lang="de-DE" dirty="0" err="1" smtClean="0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>
          <a:xfrm>
            <a:off x="467544" y="1514927"/>
            <a:ext cx="8208912" cy="438277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1C1C1C"/>
                </a:solidFill>
              </a:defRPr>
            </a:lvl1pPr>
            <a:lvl2pPr>
              <a:defRPr sz="2000">
                <a:solidFill>
                  <a:srgbClr val="1C1C1C"/>
                </a:solidFill>
              </a:defRPr>
            </a:lvl2pPr>
            <a:lvl3pPr>
              <a:defRPr sz="1800">
                <a:solidFill>
                  <a:srgbClr val="1C1C1C"/>
                </a:solidFill>
              </a:defRPr>
            </a:lvl3pPr>
          </a:lstStyle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endParaRPr lang="en-US" u="sng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25" hasCustomPrompt="1"/>
          </p:nvPr>
        </p:nvSpPr>
        <p:spPr>
          <a:xfrm>
            <a:off x="467544" y="332656"/>
            <a:ext cx="5187234" cy="278319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baseline="0">
                <a:solidFill>
                  <a:srgbClr val="1C1C1C"/>
                </a:solidFill>
              </a:defRPr>
            </a:lvl1pPr>
          </a:lstStyle>
          <a:p>
            <a:pPr lvl="0"/>
            <a:r>
              <a:rPr lang="de-DE" dirty="0" smtClean="0"/>
              <a:t>1 |  SPACE FOR THE SLIDE TITLE – 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945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eit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Creator: INNOQ | </a:t>
            </a:r>
            <a:r>
              <a:rPr lang="de-DE" dirty="0" smtClean="0">
                <a:solidFill>
                  <a:srgbClr val="6B6C6D"/>
                </a:solidFill>
              </a:rPr>
              <a:t>http://</a:t>
            </a:r>
            <a:r>
              <a:rPr lang="de-DE" dirty="0" err="1" smtClean="0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26" name="Textplatzhalter 5"/>
          <p:cNvSpPr>
            <a:spLocks noGrp="1"/>
          </p:cNvSpPr>
          <p:nvPr>
            <p:ph type="body" sz="quarter" idx="24" hasCustomPrompt="1"/>
          </p:nvPr>
        </p:nvSpPr>
        <p:spPr>
          <a:xfrm>
            <a:off x="431540" y="325822"/>
            <a:ext cx="5233094" cy="27268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800" b="0">
                <a:solidFill>
                  <a:srgbClr val="777777"/>
                </a:solidFill>
              </a:defRPr>
            </a:lvl1pPr>
          </a:lstStyle>
          <a:p>
            <a:pPr lvl="0"/>
            <a:r>
              <a:rPr lang="en-US" dirty="0" smtClean="0"/>
              <a:t>COPYRIGHT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687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erade Verbindung 14"/>
          <p:cNvCxnSpPr/>
          <p:nvPr userDrawn="1"/>
        </p:nvCxnSpPr>
        <p:spPr>
          <a:xfrm>
            <a:off x="444370" y="6309320"/>
            <a:ext cx="8255260" cy="0"/>
          </a:xfrm>
          <a:prstGeom prst="line">
            <a:avLst/>
          </a:prstGeom>
          <a:ln>
            <a:solidFill>
              <a:srgbClr val="35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>
          <a:xfrm>
            <a:off x="457200" y="403861"/>
            <a:ext cx="8229600" cy="10137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49542" y="6345324"/>
            <a:ext cx="8244916" cy="2520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400">
                <a:solidFill>
                  <a:srgbClr val="777777"/>
                </a:solidFill>
                <a:latin typeface="Calibri"/>
                <a:cs typeface="Calibri"/>
              </a:defRPr>
            </a:lvl1pPr>
          </a:lstStyle>
          <a:p>
            <a:r>
              <a:rPr lang="en-US" dirty="0" smtClean="0"/>
              <a:t>Creator: INNOQ | </a:t>
            </a:r>
            <a:r>
              <a:rPr lang="de-DE" dirty="0" smtClean="0">
                <a:solidFill>
                  <a:srgbClr val="6B6C6D"/>
                </a:solidFill>
              </a:rPr>
              <a:t>http://</a:t>
            </a:r>
            <a:r>
              <a:rPr lang="de-DE" dirty="0" err="1" smtClean="0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024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49" r:id="rId2"/>
    <p:sldLayoutId id="2147483660" r:id="rId3"/>
    <p:sldLayoutId id="2147483662" r:id="rId4"/>
    <p:sldLayoutId id="2147483664" r:id="rId5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Calibri"/>
          <a:ea typeface="+mj-ea"/>
          <a:cs typeface="Calibri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Calibri"/>
          <a:ea typeface="+mn-ea"/>
          <a:cs typeface="Calibri"/>
        </a:defRPr>
      </a:lvl1pPr>
      <a:lvl2pPr marL="4572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Calibri"/>
          <a:ea typeface="+mn-ea"/>
          <a:cs typeface="Calibri"/>
        </a:defRPr>
      </a:lvl2pPr>
      <a:lvl3pPr marL="9144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bg1"/>
          </a:solidFill>
          <a:latin typeface="Calibri"/>
          <a:ea typeface="+mn-ea"/>
          <a:cs typeface="Calibri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>
          <a:solidFill>
            <a:schemeClr val="bg1"/>
          </a:solidFill>
          <a:latin typeface="Calibri"/>
          <a:ea typeface="+mn-ea"/>
          <a:cs typeface="Calibri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>
          <a:solidFill>
            <a:schemeClr val="bg1"/>
          </a:solidFill>
          <a:latin typeface="Calibri"/>
          <a:ea typeface="+mn-ea"/>
          <a:cs typeface="Calibri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Relationship Id="rId3" Type="http://schemas.openxmlformats.org/officeDocument/2006/relationships/image" Target="../media/image1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56" y="1088740"/>
            <a:ext cx="1306045" cy="96347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Independent </a:t>
            </a:r>
            <a:br>
              <a:rPr lang="en-US" dirty="0"/>
            </a:br>
            <a:r>
              <a:rPr lang="en-US" dirty="0"/>
              <a:t>Systems </a:t>
            </a:r>
            <a:br>
              <a:rPr lang="en-US" dirty="0"/>
            </a:br>
            <a:r>
              <a:rPr lang="en-US" dirty="0"/>
              <a:t>Architecture: </a:t>
            </a:r>
            <a:br>
              <a:rPr lang="en-US" dirty="0"/>
            </a:br>
            <a:r>
              <a:rPr lang="en-US" b="1" dirty="0"/>
              <a:t>ISA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57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2 | Container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/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833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 = </a:t>
            </a:r>
            <a:r>
              <a:rPr lang="en-US" b="1" dirty="0">
                <a:solidFill>
                  <a:schemeClr val="tx2"/>
                </a:solidFill>
              </a:rPr>
              <a:t>containers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(or VMs, </a:t>
            </a:r>
            <a:r>
              <a:rPr lang="en-US" dirty="0" smtClean="0"/>
              <a:t>processes …)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2 | Container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33146"/>
            <a:ext cx="8414000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7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b="1" dirty="0" smtClean="0"/>
              <a:t>Decoupling</a:t>
            </a:r>
            <a:endParaRPr lang="en-US" b="1" dirty="0"/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smtClean="0"/>
              <a:t>Independent …</a:t>
            </a:r>
            <a:br>
              <a:rPr lang="en-US" dirty="0" smtClean="0"/>
            </a:br>
            <a:r>
              <a:rPr lang="en-US" dirty="0" smtClean="0"/>
              <a:t>– technical decision</a:t>
            </a:r>
            <a:br>
              <a:rPr lang="en-US" dirty="0" smtClean="0"/>
            </a:br>
            <a:r>
              <a:rPr lang="en-US" dirty="0" smtClean="0"/>
              <a:t>– scalability</a:t>
            </a:r>
            <a:br>
              <a:rPr lang="en-US" dirty="0" smtClean="0"/>
            </a:br>
            <a:r>
              <a:rPr lang="en-US" dirty="0" smtClean="0"/>
              <a:t>– deployment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2 | Container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en-US" dirty="0" smtClean="0">
                <a:solidFill>
                  <a:srgbClr val="1C1C1C"/>
                </a:solidFill>
              </a:rPr>
              <a:t>Process, </a:t>
            </a:r>
            <a:br>
              <a:rPr lang="en-US" dirty="0" smtClean="0">
                <a:solidFill>
                  <a:srgbClr val="1C1C1C"/>
                </a:solidFill>
              </a:rPr>
            </a:br>
            <a:r>
              <a:rPr lang="en-US" dirty="0" smtClean="0">
                <a:solidFill>
                  <a:srgbClr val="1C1C1C"/>
                </a:solidFill>
              </a:rPr>
              <a:t>Container, </a:t>
            </a:r>
            <a:br>
              <a:rPr lang="en-US" dirty="0" smtClean="0">
                <a:solidFill>
                  <a:srgbClr val="1C1C1C"/>
                </a:solidFill>
              </a:rPr>
            </a:br>
            <a:r>
              <a:rPr lang="en-US" dirty="0" smtClean="0">
                <a:solidFill>
                  <a:srgbClr val="1C1C1C"/>
                </a:solidFill>
              </a:rPr>
              <a:t>VM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641" y="1085273"/>
            <a:ext cx="5746875" cy="331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436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3 | </a:t>
            </a:r>
            <a:r>
              <a:rPr lang="de-DE" dirty="0" err="1" smtClean="0"/>
              <a:t>Macro</a:t>
            </a:r>
            <a:r>
              <a:rPr lang="de-DE" dirty="0" smtClean="0"/>
              <a:t> / </a:t>
            </a:r>
            <a:r>
              <a:rPr lang="de-DE" dirty="0" err="1" smtClean="0"/>
              <a:t>Micro</a:t>
            </a:r>
            <a:r>
              <a:rPr lang="de-DE" dirty="0" smtClean="0"/>
              <a:t>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/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46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Decisions for all modules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3 | </a:t>
            </a:r>
            <a:r>
              <a:rPr lang="de-DE" dirty="0" err="1" smtClean="0"/>
              <a:t>Macro</a:t>
            </a:r>
            <a:r>
              <a:rPr lang="de-DE" dirty="0" smtClean="0"/>
              <a:t> / </a:t>
            </a:r>
            <a:r>
              <a:rPr lang="de-DE" dirty="0" err="1" smtClean="0"/>
              <a:t>Micro</a:t>
            </a:r>
            <a:r>
              <a:rPr lang="de-DE" dirty="0" smtClean="0"/>
              <a:t>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>
                <a:solidFill>
                  <a:srgbClr val="1C1C1C"/>
                </a:solidFill>
              </a:rPr>
              <a:t>Macro </a:t>
            </a:r>
            <a:r>
              <a:rPr lang="fr-FR" dirty="0" smtClean="0">
                <a:solidFill>
                  <a:srgbClr val="1C1C1C"/>
                </a:solidFill>
              </a:rPr>
              <a:t/>
            </a:r>
            <a:br>
              <a:rPr lang="fr-FR" dirty="0" smtClean="0">
                <a:solidFill>
                  <a:srgbClr val="1C1C1C"/>
                </a:solidFill>
              </a:rPr>
            </a:br>
            <a:r>
              <a:rPr lang="fr-FR" dirty="0" smtClean="0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333146"/>
            <a:ext cx="8479907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73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Decisions </a:t>
            </a:r>
            <a:r>
              <a:rPr lang="en-US" dirty="0" smtClean="0"/>
              <a:t>per module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3 | </a:t>
            </a:r>
            <a:r>
              <a:rPr lang="de-DE" dirty="0" err="1" smtClean="0"/>
              <a:t>Macro</a:t>
            </a:r>
            <a:r>
              <a:rPr lang="de-DE" dirty="0" smtClean="0"/>
              <a:t> / Miro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 smtClean="0">
                <a:solidFill>
                  <a:srgbClr val="1C1C1C"/>
                </a:solidFill>
              </a:rPr>
              <a:t>Micro </a:t>
            </a:r>
            <a:br>
              <a:rPr lang="fr-FR" dirty="0" smtClean="0">
                <a:solidFill>
                  <a:srgbClr val="1C1C1C"/>
                </a:solidFill>
              </a:rPr>
            </a:br>
            <a:r>
              <a:rPr lang="fr-FR" dirty="0" smtClean="0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447225"/>
            <a:ext cx="8479907" cy="462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2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All modules part of </a:t>
            </a:r>
            <a:r>
              <a:rPr lang="en-US" b="1" dirty="0"/>
              <a:t>one system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Goal: Minimal Macro Architecture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Macro Architecture stable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3 | </a:t>
            </a:r>
            <a:r>
              <a:rPr lang="de-DE" dirty="0" err="1" smtClean="0"/>
              <a:t>Macro</a:t>
            </a:r>
            <a:r>
              <a:rPr lang="de-DE" dirty="0" smtClean="0"/>
              <a:t> / Miro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 err="1" smtClean="0">
                <a:solidFill>
                  <a:srgbClr val="1C1C1C"/>
                </a:solidFill>
              </a:rPr>
              <a:t>Why</a:t>
            </a:r>
            <a:r>
              <a:rPr lang="fr-FR" dirty="0" smtClean="0">
                <a:solidFill>
                  <a:srgbClr val="1C1C1C"/>
                </a:solidFill>
              </a:rPr>
              <a:t> Macro </a:t>
            </a:r>
            <a:br>
              <a:rPr lang="fr-FR" dirty="0" smtClean="0">
                <a:solidFill>
                  <a:srgbClr val="1C1C1C"/>
                </a:solidFill>
              </a:rPr>
            </a:br>
            <a:r>
              <a:rPr lang="fr-FR" dirty="0" smtClean="0">
                <a:solidFill>
                  <a:srgbClr val="1C1C1C"/>
                </a:solidFill>
              </a:rPr>
              <a:t>Architecture?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333146"/>
            <a:ext cx="8479907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6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48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b="1" dirty="0"/>
              <a:t>Integrate</a:t>
            </a:r>
            <a:r>
              <a:rPr lang="en-US" dirty="0"/>
              <a:t> modules to become a </a:t>
            </a:r>
            <a:r>
              <a:rPr lang="en-US" dirty="0" smtClean="0"/>
              <a:t>system</a:t>
            </a:r>
            <a:br>
              <a:rPr lang="en-US" dirty="0" smtClean="0"/>
            </a:br>
            <a:r>
              <a:rPr lang="en-US" dirty="0" smtClean="0"/>
              <a:t>Synchronous, asynchronous, or </a:t>
            </a:r>
            <a:r>
              <a:rPr lang="en-US" dirty="0"/>
              <a:t>UI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4 | </a:t>
            </a:r>
            <a:r>
              <a:rPr lang="en-US" dirty="0"/>
              <a:t>Integration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9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9" y="754423"/>
            <a:ext cx="7353796" cy="40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3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Limit options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Just one: not enough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4 | </a:t>
            </a:r>
            <a:r>
              <a:rPr lang="en-US" dirty="0"/>
              <a:t>Integration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9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9" y="754423"/>
            <a:ext cx="7353796" cy="40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52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467544" y="2556357"/>
            <a:ext cx="8208912" cy="1232683"/>
          </a:xfrm>
          <a:solidFill>
            <a:srgbClr val="FFFFFF"/>
          </a:solidFill>
        </p:spPr>
        <p:txBody>
          <a:bodyPr anchor="ctr"/>
          <a:lstStyle/>
          <a:p>
            <a:pPr algn="ctr"/>
            <a:r>
              <a:rPr lang="en-US" dirty="0" smtClean="0">
                <a:solidFill>
                  <a:srgbClr val="1C1C1C"/>
                </a:solidFill>
              </a:rPr>
              <a:t>Principles of </a:t>
            </a:r>
            <a:r>
              <a:rPr lang="en-US" dirty="0" err="1" smtClean="0">
                <a:solidFill>
                  <a:srgbClr val="1C1C1C"/>
                </a:solidFill>
              </a:rPr>
              <a:t>Microservices</a:t>
            </a:r>
            <a:endParaRPr lang="de-DE" dirty="0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2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5 | </a:t>
            </a:r>
            <a:r>
              <a:rPr lang="en-US" dirty="0"/>
              <a:t>Communication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609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Technical implementation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REST, messaging …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5 | </a:t>
            </a:r>
            <a:r>
              <a:rPr lang="en-US" dirty="0" smtClean="0"/>
              <a:t>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8" y="754423"/>
            <a:ext cx="7353798" cy="401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83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Standardize authentication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Authorization in each module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5 | </a:t>
            </a:r>
            <a:r>
              <a:rPr lang="en-US" dirty="0" smtClean="0"/>
              <a:t>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8" y="754423"/>
            <a:ext cx="7353798" cy="401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1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 smtClean="0"/>
              <a:t>6 </a:t>
            </a:r>
            <a:r>
              <a:rPr lang="de-DE" dirty="0"/>
              <a:t>| </a:t>
            </a:r>
            <a:r>
              <a:rPr lang="en-US" dirty="0" smtClean="0"/>
              <a:t>Independent Continuous </a:t>
            </a:r>
            <a:br>
              <a:rPr lang="en-US" dirty="0" smtClean="0"/>
            </a:br>
            <a:r>
              <a:rPr lang="en-US" dirty="0" smtClean="0"/>
              <a:t>      Delivery </a:t>
            </a:r>
            <a:r>
              <a:rPr lang="en-US" dirty="0"/>
              <a:t>Pipeline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7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err="1"/>
              <a:t>Microservices</a:t>
            </a:r>
            <a:r>
              <a:rPr lang="en-US" dirty="0"/>
              <a:t> can only be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deployed independently …</a:t>
            </a:r>
            <a:endParaRPr lang="en-US" dirty="0"/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..</a:t>
            </a:r>
            <a:r>
              <a:rPr lang="en-US" dirty="0" smtClean="0"/>
              <a:t>. if </a:t>
            </a:r>
            <a:r>
              <a:rPr lang="en-US" dirty="0"/>
              <a:t>pipelines are </a:t>
            </a:r>
            <a:r>
              <a:rPr lang="en-US" dirty="0" smtClean="0"/>
              <a:t>independent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de-DE" dirty="0" smtClean="0"/>
              <a:t>6 | </a:t>
            </a:r>
            <a:r>
              <a:rPr lang="en-US" dirty="0" smtClean="0"/>
              <a:t>Independent Continuous Delivery Pipeline</a:t>
            </a:r>
            <a:endParaRPr lang="en-US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942" y="831868"/>
            <a:ext cx="6685271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0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 smtClean="0"/>
              <a:t>7 </a:t>
            </a:r>
            <a:r>
              <a:rPr lang="de-DE" dirty="0"/>
              <a:t>| </a:t>
            </a:r>
            <a:r>
              <a:rPr lang="en-US" dirty="0"/>
              <a:t>Standardize Operations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31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Configuration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log </a:t>
            </a:r>
            <a:r>
              <a:rPr lang="en-US" dirty="0"/>
              <a:t>analysis</a:t>
            </a:r>
            <a:r>
              <a:rPr lang="en-US" dirty="0" smtClean="0"/>
              <a:t>, tracing,</a:t>
            </a:r>
            <a:br>
              <a:rPr lang="en-US" dirty="0" smtClean="0"/>
            </a:br>
            <a:r>
              <a:rPr lang="de-DE" dirty="0" smtClean="0"/>
              <a:t>m</a:t>
            </a:r>
            <a:r>
              <a:rPr lang="en-US" dirty="0" err="1" smtClean="0"/>
              <a:t>onitoring</a:t>
            </a:r>
            <a:r>
              <a:rPr lang="en-US" dirty="0" smtClean="0"/>
              <a:t>, deployment</a:t>
            </a:r>
            <a:endParaRPr lang="en-US" dirty="0"/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Reduce </a:t>
            </a:r>
            <a:r>
              <a:rPr lang="en-US" dirty="0" smtClean="0"/>
              <a:t>effort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de-DE" dirty="0" smtClean="0"/>
              <a:t>7 | </a:t>
            </a:r>
            <a:r>
              <a:rPr lang="en-US" dirty="0"/>
              <a:t>Standardize Operations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854" y="-63212"/>
            <a:ext cx="9787905" cy="564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58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8 </a:t>
            </a:r>
            <a:r>
              <a:rPr lang="de-DE" dirty="0"/>
              <a:t>| </a:t>
            </a:r>
            <a:r>
              <a:rPr lang="en-US" dirty="0"/>
              <a:t>Standards: Interface </a:t>
            </a:r>
            <a:r>
              <a:rPr lang="en-US" dirty="0" smtClean="0"/>
              <a:t>only</a:t>
            </a:r>
            <a:r>
              <a:rPr lang="en-US" dirty="0"/>
              <a:t/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16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Standardize e.g. </a:t>
            </a:r>
            <a:r>
              <a:rPr lang="en-US" dirty="0" smtClean="0"/>
              <a:t>configuration</a:t>
            </a:r>
            <a:br>
              <a:rPr lang="en-US" dirty="0" smtClean="0"/>
            </a:br>
            <a:r>
              <a:rPr lang="en-US" dirty="0" smtClean="0"/>
              <a:t>… </a:t>
            </a:r>
            <a:r>
              <a:rPr lang="en-US" dirty="0"/>
              <a:t>or log </a:t>
            </a:r>
            <a:r>
              <a:rPr lang="en-US" dirty="0" smtClean="0"/>
              <a:t>interface</a:t>
            </a:r>
            <a:endParaRPr lang="en-US" dirty="0"/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Do not standardize the library!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8 | </a:t>
            </a:r>
            <a:r>
              <a:rPr lang="en-US" dirty="0"/>
              <a:t>Standards: Interface </a:t>
            </a:r>
            <a:r>
              <a:rPr lang="en-US" dirty="0" smtClean="0"/>
              <a:t>only</a:t>
            </a:r>
            <a:endParaRPr lang="en-US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855" y="-63212"/>
            <a:ext cx="9787905" cy="56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2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9 </a:t>
            </a:r>
            <a:r>
              <a:rPr lang="de-DE" dirty="0"/>
              <a:t>| </a:t>
            </a:r>
            <a:r>
              <a:rPr lang="en-US" dirty="0"/>
              <a:t>Resilience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90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4294967295"/>
          </p:nvPr>
        </p:nvSpPr>
        <p:spPr>
          <a:xfrm>
            <a:off x="1979712" y="1652803"/>
            <a:ext cx="5233094" cy="271841"/>
          </a:xfrm>
        </p:spPr>
        <p:txBody>
          <a:bodyPr>
            <a:noAutofit/>
          </a:bodyPr>
          <a:lstStyle/>
          <a:p>
            <a:r>
              <a:rPr lang="de-DE" dirty="0" smtClean="0">
                <a:solidFill>
                  <a:srgbClr val="1C1C1C"/>
                </a:solidFill>
              </a:rPr>
              <a:t>1 | Modules</a:t>
            </a:r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4294967295"/>
          </p:nvPr>
        </p:nvSpPr>
        <p:spPr>
          <a:xfrm>
            <a:off x="1979712" y="2072850"/>
            <a:ext cx="5233094" cy="271841"/>
          </a:xfrm>
        </p:spPr>
        <p:txBody>
          <a:bodyPr>
            <a:noAutofit/>
          </a:bodyPr>
          <a:lstStyle/>
          <a:p>
            <a:r>
              <a:rPr lang="de-DE" dirty="0" smtClean="0">
                <a:solidFill>
                  <a:srgbClr val="1C1C1C"/>
                </a:solidFill>
              </a:rPr>
              <a:t>2 | Container</a:t>
            </a:r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4294967295"/>
          </p:nvPr>
        </p:nvSpPr>
        <p:spPr>
          <a:xfrm>
            <a:off x="1979712" y="2492897"/>
            <a:ext cx="5233094" cy="271841"/>
          </a:xfrm>
        </p:spPr>
        <p:txBody>
          <a:bodyPr>
            <a:noAutofit/>
          </a:bodyPr>
          <a:lstStyle/>
          <a:p>
            <a:r>
              <a:rPr lang="de-DE" dirty="0" smtClean="0">
                <a:solidFill>
                  <a:srgbClr val="1C1C1C"/>
                </a:solidFill>
              </a:rPr>
              <a:t>3 | </a:t>
            </a:r>
            <a:r>
              <a:rPr lang="de-DE" dirty="0" err="1" smtClean="0">
                <a:solidFill>
                  <a:srgbClr val="1C1C1C"/>
                </a:solidFill>
              </a:rPr>
              <a:t>Macro</a:t>
            </a:r>
            <a:r>
              <a:rPr lang="de-DE" dirty="0" smtClean="0">
                <a:solidFill>
                  <a:srgbClr val="1C1C1C"/>
                </a:solidFill>
              </a:rPr>
              <a:t> / </a:t>
            </a:r>
            <a:r>
              <a:rPr lang="de-DE" dirty="0" err="1" smtClean="0">
                <a:solidFill>
                  <a:srgbClr val="1C1C1C"/>
                </a:solidFill>
              </a:rPr>
              <a:t>Micro</a:t>
            </a:r>
            <a:r>
              <a:rPr lang="de-DE" dirty="0" smtClean="0">
                <a:solidFill>
                  <a:srgbClr val="1C1C1C"/>
                </a:solidFill>
              </a:rPr>
              <a:t> </a:t>
            </a:r>
            <a:r>
              <a:rPr lang="de-DE" dirty="0" err="1" smtClean="0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4294967295"/>
          </p:nvPr>
        </p:nvSpPr>
        <p:spPr>
          <a:xfrm>
            <a:off x="1979712" y="2912944"/>
            <a:ext cx="5233094" cy="271841"/>
          </a:xfrm>
        </p:spPr>
        <p:txBody>
          <a:bodyPr>
            <a:noAutofit/>
          </a:bodyPr>
          <a:lstStyle/>
          <a:p>
            <a:r>
              <a:rPr lang="de-DE" dirty="0" smtClean="0">
                <a:solidFill>
                  <a:srgbClr val="1C1C1C"/>
                </a:solidFill>
              </a:rPr>
              <a:t>4 | Integration</a:t>
            </a:r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4294967295"/>
          </p:nvPr>
        </p:nvSpPr>
        <p:spPr>
          <a:xfrm>
            <a:off x="1979712" y="3332991"/>
            <a:ext cx="5233094" cy="271841"/>
          </a:xfrm>
        </p:spPr>
        <p:txBody>
          <a:bodyPr>
            <a:noAutofit/>
          </a:bodyPr>
          <a:lstStyle/>
          <a:p>
            <a:r>
              <a:rPr lang="de-DE" dirty="0" smtClean="0">
                <a:solidFill>
                  <a:srgbClr val="1C1C1C"/>
                </a:solidFill>
              </a:rPr>
              <a:t>5 | Communication</a:t>
            </a:r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4294967295"/>
          </p:nvPr>
        </p:nvSpPr>
        <p:spPr>
          <a:xfrm>
            <a:off x="1979712" y="3753038"/>
            <a:ext cx="5233094" cy="271841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1C1C1C"/>
                </a:solidFill>
              </a:rPr>
              <a:t>6 | Independent </a:t>
            </a:r>
            <a:r>
              <a:rPr lang="en-US" dirty="0">
                <a:solidFill>
                  <a:srgbClr val="1C1C1C"/>
                </a:solidFill>
              </a:rPr>
              <a:t>Continuous Delivery </a:t>
            </a:r>
            <a:r>
              <a:rPr lang="en-US" dirty="0" smtClean="0">
                <a:solidFill>
                  <a:srgbClr val="1C1C1C"/>
                </a:solidFill>
              </a:rPr>
              <a:t>Pipeline</a:t>
            </a:r>
            <a:endParaRPr lang="en-US" dirty="0">
              <a:solidFill>
                <a:srgbClr val="1C1C1C"/>
              </a:solidFill>
            </a:endParaRP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4294967295"/>
          </p:nvPr>
        </p:nvSpPr>
        <p:spPr>
          <a:xfrm>
            <a:off x="1979712" y="4173085"/>
            <a:ext cx="5233094" cy="271841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1C1C1C"/>
                </a:solidFill>
              </a:rPr>
              <a:t>7 | Standardized </a:t>
            </a:r>
            <a:r>
              <a:rPr lang="en-US" dirty="0">
                <a:solidFill>
                  <a:srgbClr val="1C1C1C"/>
                </a:solidFill>
              </a:rPr>
              <a:t>Operations</a:t>
            </a:r>
          </a:p>
          <a:p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4294967295"/>
          </p:nvPr>
        </p:nvSpPr>
        <p:spPr>
          <a:xfrm>
            <a:off x="1979712" y="4593132"/>
            <a:ext cx="5233094" cy="271841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1C1C1C"/>
                </a:solidFill>
              </a:rPr>
              <a:t>8 | Standards</a:t>
            </a:r>
            <a:r>
              <a:rPr lang="en-US" dirty="0">
                <a:solidFill>
                  <a:srgbClr val="1C1C1C"/>
                </a:solidFill>
              </a:rPr>
              <a:t>: Interface only</a:t>
            </a:r>
          </a:p>
          <a:p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4294967295"/>
          </p:nvPr>
        </p:nvSpPr>
        <p:spPr>
          <a:xfrm>
            <a:off x="1979712" y="5013176"/>
            <a:ext cx="5233094" cy="271841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1C1C1C"/>
                </a:solidFill>
              </a:rPr>
              <a:t>9 | Resilience</a:t>
            </a:r>
            <a:endParaRPr lang="en-US" dirty="0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7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 still </a:t>
            </a:r>
            <a:r>
              <a:rPr lang="en-US" dirty="0" smtClean="0"/>
              <a:t>work … if </a:t>
            </a:r>
            <a:r>
              <a:rPr lang="en-US" dirty="0"/>
              <a:t>other modules </a:t>
            </a:r>
            <a:r>
              <a:rPr lang="en-US" dirty="0" smtClean="0"/>
              <a:t>fail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9 </a:t>
            </a:r>
            <a:r>
              <a:rPr lang="de-DE" dirty="0"/>
              <a:t>| </a:t>
            </a:r>
            <a:r>
              <a:rPr lang="en-US" dirty="0" smtClean="0"/>
              <a:t>Resilience</a:t>
            </a:r>
            <a:endParaRPr lang="en-US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278" y="-16809"/>
            <a:ext cx="9627055" cy="555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8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 still </a:t>
            </a:r>
            <a:r>
              <a:rPr lang="en-US" dirty="0" smtClean="0"/>
              <a:t>work … if </a:t>
            </a:r>
            <a:r>
              <a:rPr lang="en-US" dirty="0"/>
              <a:t>moved somewhere else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9 </a:t>
            </a:r>
            <a:r>
              <a:rPr lang="de-DE" dirty="0"/>
              <a:t>| </a:t>
            </a:r>
            <a:r>
              <a:rPr lang="en-US" dirty="0" smtClean="0"/>
              <a:t>Resilience</a:t>
            </a:r>
            <a:endParaRPr lang="en-US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33146"/>
            <a:ext cx="8414000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3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Bild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2744924"/>
            <a:ext cx="2374900" cy="1562100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2744924"/>
            <a:ext cx="2374900" cy="1562100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2744924"/>
            <a:ext cx="2374900" cy="1562100"/>
          </a:xfrm>
          <a:prstGeom prst="rect">
            <a:avLst/>
          </a:prstGeom>
        </p:spPr>
      </p:pic>
      <p:pic>
        <p:nvPicPr>
          <p:cNvPr id="22" name="Bild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4365104"/>
            <a:ext cx="2374900" cy="1562100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4365104"/>
            <a:ext cx="2374900" cy="1562100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4365104"/>
            <a:ext cx="2374900" cy="1562100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1124744"/>
            <a:ext cx="2374900" cy="1562100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1124744"/>
            <a:ext cx="2374900" cy="1562100"/>
          </a:xfrm>
          <a:prstGeom prst="rect">
            <a:avLst/>
          </a:prstGeom>
        </p:spPr>
      </p:pic>
      <p:pic>
        <p:nvPicPr>
          <p:cNvPr id="19" name="Bild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1124744"/>
            <a:ext cx="2374900" cy="1562100"/>
          </a:xfrm>
          <a:prstGeom prst="rect">
            <a:avLst/>
          </a:prstGeom>
        </p:spPr>
      </p:pic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 smtClean="0"/>
              <a:t>Independent </a:t>
            </a:r>
            <a:r>
              <a:rPr lang="en-US" dirty="0"/>
              <a:t>System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0" name="Inhaltsplatzhalter 2"/>
          <p:cNvSpPr>
            <a:spLocks noGrp="1"/>
          </p:cNvSpPr>
          <p:nvPr>
            <p:ph sz="quarter" idx="26"/>
          </p:nvPr>
        </p:nvSpPr>
        <p:spPr>
          <a:xfrm>
            <a:off x="3419872" y="1196752"/>
            <a:ext cx="2286000" cy="1463040"/>
          </a:xfrm>
          <a:noFill/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 smtClean="0">
                <a:solidFill>
                  <a:srgbClr val="FFFFFF"/>
                </a:solidFill>
              </a:rPr>
              <a:t>Container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63588" y="1196752"/>
            <a:ext cx="2286540" cy="14630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ct val="20000"/>
              </a:spcBef>
              <a:buClr>
                <a:srgbClr val="1E74BC">
                  <a:lumMod val="60000"/>
                  <a:lumOff val="40000"/>
                </a:srgb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  <a:latin typeface="Calibri"/>
                <a:cs typeface="Calibri"/>
              </a:rPr>
              <a:t>Modules</a:t>
            </a:r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5976156" y="119675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fr-FR" sz="2400" dirty="0">
                <a:solidFill>
                  <a:srgbClr val="FFFFFF"/>
                </a:solidFill>
              </a:rPr>
              <a:t>Macro / Micro Architecture</a:t>
            </a:r>
          </a:p>
        </p:txBody>
      </p:sp>
      <p:sp>
        <p:nvSpPr>
          <p:cNvPr id="13" name="Inhaltsplatzhalter 2"/>
          <p:cNvSpPr txBox="1">
            <a:spLocks/>
          </p:cNvSpPr>
          <p:nvPr/>
        </p:nvSpPr>
        <p:spPr>
          <a:xfrm>
            <a:off x="5976156" y="281693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 smtClean="0">
                <a:solidFill>
                  <a:srgbClr val="FFFFFF"/>
                </a:solidFill>
              </a:rPr>
              <a:t>Independent Continuous Delivery Pipeline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Rechteck 13"/>
          <p:cNvSpPr/>
          <p:nvPr/>
        </p:nvSpPr>
        <p:spPr>
          <a:xfrm>
            <a:off x="5976156" y="4437112"/>
            <a:ext cx="2286000" cy="1463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ct val="20000"/>
              </a:spcBef>
              <a:buClr>
                <a:srgbClr val="1E74BC">
                  <a:lumMod val="60000"/>
                  <a:lumOff val="40000"/>
                </a:srgbClr>
              </a:buClr>
              <a:buSzPct val="80000"/>
            </a:pPr>
            <a:r>
              <a:rPr lang="en-US" sz="2400" dirty="0" smtClean="0">
                <a:solidFill>
                  <a:srgbClr val="FFFFFF"/>
                </a:solidFill>
                <a:latin typeface="Calibri"/>
                <a:cs typeface="Calibri"/>
              </a:rPr>
              <a:t>Resilience</a:t>
            </a:r>
            <a:endParaRPr lang="en-US" sz="2400" dirty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15" name="Inhaltsplatzhalter 2"/>
          <p:cNvSpPr txBox="1">
            <a:spLocks/>
          </p:cNvSpPr>
          <p:nvPr/>
        </p:nvSpPr>
        <p:spPr>
          <a:xfrm>
            <a:off x="863588" y="2816932"/>
            <a:ext cx="2249996" cy="147616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 smtClean="0">
                <a:solidFill>
                  <a:srgbClr val="FFFFFF"/>
                </a:solidFill>
              </a:rPr>
              <a:t>Integration</a:t>
            </a:r>
            <a:endParaRPr lang="de-DE" sz="2400" dirty="0">
              <a:solidFill>
                <a:srgbClr val="FFFFFF"/>
              </a:solidFill>
            </a:endParaRPr>
          </a:p>
        </p:txBody>
      </p:sp>
      <p:sp>
        <p:nvSpPr>
          <p:cNvPr id="16" name="Inhaltsplatzhalter 2"/>
          <p:cNvSpPr txBox="1">
            <a:spLocks/>
          </p:cNvSpPr>
          <p:nvPr/>
        </p:nvSpPr>
        <p:spPr>
          <a:xfrm>
            <a:off x="3419872" y="2816932"/>
            <a:ext cx="2286000" cy="147616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fr-FR" sz="2400" dirty="0">
                <a:solidFill>
                  <a:srgbClr val="FFFFFF"/>
                </a:solidFill>
              </a:rPr>
              <a:t>Communication</a:t>
            </a:r>
          </a:p>
        </p:txBody>
      </p:sp>
      <p:sp>
        <p:nvSpPr>
          <p:cNvPr id="17" name="Inhaltsplatzhalter 2"/>
          <p:cNvSpPr txBox="1">
            <a:spLocks/>
          </p:cNvSpPr>
          <p:nvPr/>
        </p:nvSpPr>
        <p:spPr>
          <a:xfrm>
            <a:off x="863588" y="4437112"/>
            <a:ext cx="2249996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Standardized Operations</a:t>
            </a:r>
          </a:p>
        </p:txBody>
      </p:sp>
      <p:sp>
        <p:nvSpPr>
          <p:cNvPr id="18" name="Inhaltsplatzhalter 2"/>
          <p:cNvSpPr txBox="1">
            <a:spLocks/>
          </p:cNvSpPr>
          <p:nvPr/>
        </p:nvSpPr>
        <p:spPr>
          <a:xfrm>
            <a:off x="3419872" y="443711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Standards: Interface only</a:t>
            </a:r>
          </a:p>
        </p:txBody>
      </p:sp>
    </p:spTree>
    <p:extLst>
      <p:ext uri="{BB962C8B-B14F-4D97-AF65-F5344CB8AC3E}">
        <p14:creationId xmlns:p14="http://schemas.microsoft.com/office/powerpoint/2010/main" val="230250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55576" y="4365104"/>
            <a:ext cx="2160240" cy="13681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 smtClean="0"/>
              <a:t>COPYRIGHT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755576" y="1952837"/>
            <a:ext cx="2160240" cy="21962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platzhalter 5"/>
          <p:cNvSpPr txBox="1">
            <a:spLocks/>
          </p:cNvSpPr>
          <p:nvPr/>
        </p:nvSpPr>
        <p:spPr>
          <a:xfrm>
            <a:off x="3239852" y="1952837"/>
            <a:ext cx="4968552" cy="162018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en-US" sz="2400" dirty="0" smtClean="0"/>
              <a:t>This presentation is copyrighted </a:t>
            </a:r>
            <a:br>
              <a:rPr lang="en-US" sz="2400" dirty="0" smtClean="0"/>
            </a:br>
            <a:r>
              <a:rPr lang="en-US" sz="2400" dirty="0" smtClean="0"/>
              <a:t>under a Creative Commons</a:t>
            </a:r>
            <a:br>
              <a:rPr lang="en-US" sz="2400" dirty="0" smtClean="0"/>
            </a:br>
            <a:r>
              <a:rPr lang="en-US" sz="2400" dirty="0" smtClean="0"/>
              <a:t>Attribution-</a:t>
            </a:r>
            <a:r>
              <a:rPr lang="en-US" sz="2400" dirty="0" err="1" smtClean="0"/>
              <a:t>ShareAlike</a:t>
            </a:r>
            <a:r>
              <a:rPr lang="en-US" sz="2400" dirty="0" smtClean="0"/>
              <a:t> 3.0 / </a:t>
            </a:r>
            <a:br>
              <a:rPr lang="en-US" sz="2400" dirty="0" smtClean="0"/>
            </a:br>
            <a:r>
              <a:rPr lang="en-US" sz="2400" dirty="0" err="1" smtClean="0"/>
              <a:t>Unported</a:t>
            </a:r>
            <a:r>
              <a:rPr lang="en-US" sz="2400" dirty="0" smtClean="0"/>
              <a:t> License</a:t>
            </a:r>
          </a:p>
        </p:txBody>
      </p:sp>
      <p:sp>
        <p:nvSpPr>
          <p:cNvPr id="7" name="Textplatzhalter 5"/>
          <p:cNvSpPr txBox="1">
            <a:spLocks/>
          </p:cNvSpPr>
          <p:nvPr/>
        </p:nvSpPr>
        <p:spPr>
          <a:xfrm>
            <a:off x="3239852" y="3753036"/>
            <a:ext cx="5328592" cy="4036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u="sng" dirty="0" smtClean="0"/>
              <a:t>http://</a:t>
            </a:r>
            <a:r>
              <a:rPr lang="en-US" u="sng" dirty="0" err="1" smtClean="0"/>
              <a:t>creativecommons.org</a:t>
            </a:r>
            <a:r>
              <a:rPr lang="en-US" u="sng" dirty="0" smtClean="0"/>
              <a:t>/licenses/by-</a:t>
            </a:r>
            <a:r>
              <a:rPr lang="en-US" u="sng" dirty="0" err="1" smtClean="0"/>
              <a:t>sa</a:t>
            </a:r>
            <a:r>
              <a:rPr lang="en-US" u="sng" dirty="0" smtClean="0"/>
              <a:t>/3.0/</a:t>
            </a:r>
          </a:p>
        </p:txBody>
      </p:sp>
      <p:pic>
        <p:nvPicPr>
          <p:cNvPr id="10" name="Bild 9" descr="innoQ Logo 4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635" y="4833156"/>
            <a:ext cx="968291" cy="360040"/>
          </a:xfrm>
          <a:prstGeom prst="rect">
            <a:avLst/>
          </a:prstGeom>
        </p:spPr>
      </p:pic>
      <p:sp>
        <p:nvSpPr>
          <p:cNvPr id="12" name="Textplatzhalter 5"/>
          <p:cNvSpPr txBox="1">
            <a:spLocks/>
          </p:cNvSpPr>
          <p:nvPr/>
        </p:nvSpPr>
        <p:spPr>
          <a:xfrm>
            <a:off x="3239852" y="4797152"/>
            <a:ext cx="4968552" cy="93610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en-US" sz="2400" dirty="0" smtClean="0"/>
              <a:t>Creator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08820"/>
            <a:ext cx="2448272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09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r>
              <a:rPr lang="en-US" b="1" dirty="0"/>
              <a:t>Best practices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for </a:t>
            </a:r>
            <a:r>
              <a:rPr lang="en-US" dirty="0" err="1"/>
              <a:t>microservices</a:t>
            </a:r>
            <a:endParaRPr lang="en-US" dirty="0"/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for Self-contained Systems (SCS)</a:t>
            </a:r>
            <a:br>
              <a:rPr lang="en-US" dirty="0"/>
            </a:br>
            <a:r>
              <a:rPr lang="en-US" u="sng" dirty="0"/>
              <a:t>http://</a:t>
            </a:r>
            <a:r>
              <a:rPr lang="en-US" u="sng" dirty="0" err="1"/>
              <a:t>scs-</a:t>
            </a:r>
            <a:r>
              <a:rPr lang="en-US" u="sng" dirty="0" err="1" smtClean="0"/>
              <a:t>architecture.org</a:t>
            </a:r>
            <a:endParaRPr lang="en-US" u="sng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78787"/>
                </a:solidFill>
              </a:rPr>
              <a:t>Introduction</a:t>
            </a:r>
            <a:endParaRPr lang="de-DE" dirty="0">
              <a:solidFill>
                <a:srgbClr val="878787"/>
              </a:solidFill>
            </a:endParaRP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de-DE" dirty="0" err="1" smtClean="0">
                <a:solidFill>
                  <a:srgbClr val="1C1C1C"/>
                </a:solidFill>
              </a:rPr>
              <a:t>Why</a:t>
            </a:r>
            <a:r>
              <a:rPr lang="de-DE" dirty="0" smtClean="0">
                <a:solidFill>
                  <a:srgbClr val="1C1C1C"/>
                </a:solidFill>
              </a:rPr>
              <a:t> </a:t>
            </a:r>
            <a:r>
              <a:rPr lang="de-DE" b="1" dirty="0" smtClean="0">
                <a:solidFill>
                  <a:srgbClr val="1C1C1C"/>
                </a:solidFill>
              </a:rPr>
              <a:t>ISA</a:t>
            </a:r>
            <a:r>
              <a:rPr lang="de-DE" dirty="0" smtClean="0">
                <a:solidFill>
                  <a:srgbClr val="1C1C1C"/>
                </a:solidFill>
              </a:rPr>
              <a:t>?</a:t>
            </a:r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624228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 smtClean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5940152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 smtClean="0">
                <a:solidFill>
                  <a:srgbClr val="03A8D4"/>
                </a:solidFill>
              </a:rPr>
              <a:t>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7308304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 smtClean="0">
                <a:solidFill>
                  <a:srgbClr val="03A8D4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40424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1 | Modules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00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smtClean="0"/>
              <a:t>Modules</a:t>
            </a:r>
            <a:r>
              <a:rPr lang="en-US" dirty="0"/>
              <a:t>: Old idea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Modularization for a </a:t>
            </a:r>
            <a:r>
              <a:rPr lang="en-US" b="1" dirty="0"/>
              <a:t>system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1 | Modules</a:t>
            </a:r>
            <a:endParaRPr lang="de-DE" dirty="0"/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07" y="399820"/>
            <a:ext cx="7069905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7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r>
              <a:rPr lang="en-US" b="1" dirty="0"/>
              <a:t>Reuse</a:t>
            </a:r>
            <a:r>
              <a:rPr lang="en-US" dirty="0"/>
              <a:t> </a:t>
            </a:r>
            <a:r>
              <a:rPr lang="en-US" dirty="0" smtClean="0"/>
              <a:t>“Module</a:t>
            </a:r>
            <a:r>
              <a:rPr lang="en-US" dirty="0"/>
              <a:t>” ideas</a:t>
            </a:r>
            <a:r>
              <a:rPr lang="en-US" dirty="0" smtClean="0"/>
              <a:t>: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smtClean="0"/>
              <a:t>High </a:t>
            </a:r>
            <a:r>
              <a:rPr lang="en-US" dirty="0"/>
              <a:t>cohesion</a:t>
            </a:r>
            <a:r>
              <a:rPr lang="en-US" dirty="0" smtClean="0"/>
              <a:t>, low </a:t>
            </a:r>
            <a:r>
              <a:rPr lang="en-US" dirty="0"/>
              <a:t>coupling</a:t>
            </a:r>
            <a:r>
              <a:rPr lang="en-US" dirty="0" smtClean="0"/>
              <a:t>,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smtClean="0"/>
              <a:t>Separation </a:t>
            </a:r>
            <a:r>
              <a:rPr lang="en-US" dirty="0"/>
              <a:t>of concerns</a:t>
            </a:r>
            <a:r>
              <a:rPr lang="en-US" dirty="0" smtClean="0"/>
              <a:t>,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smtClean="0"/>
              <a:t>Single Responsibility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1 </a:t>
            </a:r>
            <a:r>
              <a:rPr lang="de-DE" dirty="0"/>
              <a:t>| Modules</a:t>
            </a:r>
          </a:p>
        </p:txBody>
      </p:sp>
      <p:pic>
        <p:nvPicPr>
          <p:cNvPr id="5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07" y="399820"/>
            <a:ext cx="7069905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9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 provide </a:t>
            </a:r>
            <a:r>
              <a:rPr lang="en-US" b="1" dirty="0"/>
              <a:t>interfaces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Access </a:t>
            </a:r>
            <a:r>
              <a:rPr lang="en-US" b="1" dirty="0"/>
              <a:t>only</a:t>
            </a:r>
            <a:r>
              <a:rPr lang="en-US" dirty="0"/>
              <a:t> through interface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1 | Modules</a:t>
            </a:r>
            <a:endParaRPr lang="de-DE" dirty="0"/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467" y="507116"/>
            <a:ext cx="7069898" cy="38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0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Creator: INNOQ | </a:t>
            </a:r>
            <a:r>
              <a:rPr lang="de-DE" smtClean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Information hiding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err="1"/>
              <a:t>Microservice</a:t>
            </a:r>
            <a:r>
              <a:rPr lang="en-US" dirty="0"/>
              <a:t> must not use other </a:t>
            </a:r>
            <a:r>
              <a:rPr lang="en-US" dirty="0" err="1"/>
              <a:t>microservices</a:t>
            </a:r>
            <a:r>
              <a:rPr lang="en-US" dirty="0"/>
              <a:t>’ </a:t>
            </a:r>
            <a:r>
              <a:rPr lang="en-US" dirty="0" smtClean="0"/>
              <a:t>internals (e.g</a:t>
            </a:r>
            <a:r>
              <a:rPr lang="en-US" dirty="0"/>
              <a:t>. database schemas).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 smtClean="0"/>
              <a:t>1 | Modules</a:t>
            </a:r>
            <a:endParaRPr lang="de-DE" dirty="0"/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467" y="507116"/>
            <a:ext cx="7069898" cy="38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8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noq">
  <a:themeElements>
    <a:clrScheme name="Benutzerdefiniert 1">
      <a:dk1>
        <a:srgbClr val="1E74BC"/>
      </a:dk1>
      <a:lt1>
        <a:sysClr val="window" lastClr="FFFFFF"/>
      </a:lt1>
      <a:dk2>
        <a:srgbClr val="2D2D2D"/>
      </a:dk2>
      <a:lt2>
        <a:srgbClr val="EEECE1"/>
      </a:lt2>
      <a:accent1>
        <a:srgbClr val="FF0072"/>
      </a:accent1>
      <a:accent2>
        <a:srgbClr val="EEECE1"/>
      </a:accent2>
      <a:accent3>
        <a:srgbClr val="FFFFFF"/>
      </a:accent3>
      <a:accent4>
        <a:srgbClr val="FF0072"/>
      </a:accent4>
      <a:accent5>
        <a:srgbClr val="EEECE1"/>
      </a:accent5>
      <a:accent6>
        <a:srgbClr val="FFFFFF"/>
      </a:accent6>
      <a:hlink>
        <a:srgbClr val="1E74BC"/>
      </a:hlink>
      <a:folHlink>
        <a:srgbClr val="DE0000"/>
      </a:folHlink>
    </a:clrScheme>
    <a:fontScheme name="Benutzerdefiniert 2">
      <a:majorFont>
        <a:latin typeface="Open Sans"/>
        <a:ea typeface="ヒラギノ角ゴ Pro W6"/>
        <a:cs typeface=""/>
      </a:majorFont>
      <a:minorFont>
        <a:latin typeface="Open Sans Semibold"/>
        <a:ea typeface="ヒラギノ角ゴ Pro W3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bg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566</Words>
  <Application>Microsoft Macintosh PowerPoint</Application>
  <PresentationFormat>Bildschirmpräsentation (4:3)</PresentationFormat>
  <Paragraphs>130</Paragraphs>
  <Slides>33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1" baseType="lpstr">
      <vt:lpstr>Arial</vt:lpstr>
      <vt:lpstr>Calibri</vt:lpstr>
      <vt:lpstr>Lucida Grande</vt:lpstr>
      <vt:lpstr>Open Sans</vt:lpstr>
      <vt:lpstr>Open Sans Semibold</vt:lpstr>
      <vt:lpstr>ヒラギノ角ゴ Pro W3</vt:lpstr>
      <vt:lpstr>ヒラギノ角ゴ Pro W6</vt:lpstr>
      <vt:lpstr>innoq</vt:lpstr>
      <vt:lpstr>Independent  Systems  Architecture:  ISA</vt:lpstr>
      <vt:lpstr>Principles of Microservices</vt:lpstr>
      <vt:lpstr>PowerPoint-Präsentation</vt:lpstr>
      <vt:lpstr>PowerPoint-Präsentation</vt:lpstr>
      <vt:lpstr>1 | Modules</vt:lpstr>
      <vt:lpstr>PowerPoint-Präsentation</vt:lpstr>
      <vt:lpstr>PowerPoint-Präsentation</vt:lpstr>
      <vt:lpstr>PowerPoint-Präsentation</vt:lpstr>
      <vt:lpstr>PowerPoint-Präsentation</vt:lpstr>
      <vt:lpstr>2 | Container</vt:lpstr>
      <vt:lpstr>PowerPoint-Präsentation</vt:lpstr>
      <vt:lpstr>PowerPoint-Präsentation</vt:lpstr>
      <vt:lpstr>3 | Macro / Micro Architecture</vt:lpstr>
      <vt:lpstr>PowerPoint-Präsentation</vt:lpstr>
      <vt:lpstr>PowerPoint-Präsentation</vt:lpstr>
      <vt:lpstr>PowerPoint-Präsentation</vt:lpstr>
      <vt:lpstr>4 | Integration</vt:lpstr>
      <vt:lpstr>PowerPoint-Präsentation</vt:lpstr>
      <vt:lpstr>PowerPoint-Präsentation</vt:lpstr>
      <vt:lpstr>5 | Communication</vt:lpstr>
      <vt:lpstr>PowerPoint-Präsentation</vt:lpstr>
      <vt:lpstr>PowerPoint-Präsentation</vt:lpstr>
      <vt:lpstr>6 | Independent Continuous        Delivery Pipeline </vt:lpstr>
      <vt:lpstr>PowerPoint-Präsentation</vt:lpstr>
      <vt:lpstr>7 | Standardize Operations </vt:lpstr>
      <vt:lpstr>PowerPoint-Präsentation</vt:lpstr>
      <vt:lpstr>8 | Standards: Interface only </vt:lpstr>
      <vt:lpstr>PowerPoint-Präsentation</vt:lpstr>
      <vt:lpstr>9 | Resilience </vt:lpstr>
      <vt:lpstr>PowerPoint-Präsentation</vt:lpstr>
      <vt:lpstr>PowerPoint-Präsentation</vt:lpstr>
      <vt:lpstr>PowerPoint-Präsentation</vt:lpstr>
      <vt:lpstr>PowerPoint-Präsentation</vt:lpstr>
    </vt:vector>
  </TitlesOfParts>
  <Manager/>
  <Company/>
  <LinksUpToDate>false</LinksUpToDate>
  <SharedDoc>false</SharedDoc>
  <HyperlinkBase/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Independent  Systems  Architecture:  ISA</dc:title>
  <dc:subject/>
  <dc:creator/>
  <cp:keywords/>
  <dc:description/>
  <cp:lastModifiedBy>Eberhard Wolff</cp:lastModifiedBy>
  <cp:revision>180</cp:revision>
  <cp:lastPrinted>2017-11-04T11:34:00Z</cp:lastPrinted>
  <dcterms:created xsi:type="dcterms:W3CDTF">2014-08-27T07:01:31Z</dcterms:created>
  <dcterms:modified xsi:type="dcterms:W3CDTF">2017-11-04T17:14:02Z</dcterms:modified>
  <cp:category/>
</cp:coreProperties>
</file>

<file path=docProps/thumbnail.jpeg>
</file>